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95" r:id="rId2"/>
    <p:sldId id="293" r:id="rId3"/>
    <p:sldId id="296" r:id="rId4"/>
    <p:sldId id="297" r:id="rId5"/>
    <p:sldId id="294" r:id="rId6"/>
    <p:sldId id="300" r:id="rId7"/>
  </p:sldIdLst>
  <p:sldSz cx="12192000" cy="6858000"/>
  <p:notesSz cx="6858000" cy="9144000"/>
  <p:custShowLst>
    <p:custShow name="Custom Show 1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" id="{AB216EAE-0C65-0E49-88BE-B0C4C0CBDF64}">
          <p14:sldIdLst>
            <p14:sldId id="295"/>
            <p14:sldId id="293"/>
            <p14:sldId id="296"/>
            <p14:sldId id="297"/>
            <p14:sldId id="294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05C"/>
    <a:srgbClr val="7285FF"/>
    <a:srgbClr val="00072C"/>
    <a:srgbClr val="020D46"/>
    <a:srgbClr val="01082D"/>
    <a:srgbClr val="020B3C"/>
    <a:srgbClr val="454A65"/>
    <a:srgbClr val="020D3C"/>
    <a:srgbClr val="020E3C"/>
    <a:srgbClr val="010A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2"/>
    <p:restoredTop sz="94550"/>
  </p:normalViewPr>
  <p:slideViewPr>
    <p:cSldViewPr snapToGrid="0" snapToObjects="1">
      <p:cViewPr varScale="1">
        <p:scale>
          <a:sx n="125" d="100"/>
          <a:sy n="125" d="100"/>
        </p:scale>
        <p:origin x="168" y="70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7BD10-E2AF-1D41-B437-33796279AD29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AFF0A-C8D3-6B43-8816-7DE30C8B3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AFF0A-C8D3-6B43-8816-7DE30C8B37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0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612"/>
            <a:ext cx="12193593" cy="6860612"/>
          </a:xfrm>
          <a:prstGeom prst="rect">
            <a:avLst/>
          </a:prstGeom>
          <a:blipFill dpi="0" rotWithShape="1">
            <a:blip r:embed="rId3">
              <a:alphaModFix amt="1000"/>
            </a:blip>
            <a:srcRect/>
            <a:tile tx="0" ty="0" sx="100000" sy="100000" flip="none" algn="tl"/>
          </a:blipFill>
          <a:effectLst>
            <a:softEdge rad="0"/>
          </a:effectLst>
        </p:spPr>
      </p:pic>
      <p:sp>
        <p:nvSpPr>
          <p:cNvPr id="10" name="Rectangle 9"/>
          <p:cNvSpPr/>
          <p:nvPr userDrawn="1"/>
        </p:nvSpPr>
        <p:spPr>
          <a:xfrm>
            <a:off x="-9906" y="0"/>
            <a:ext cx="12212641" cy="6858000"/>
          </a:xfrm>
          <a:prstGeom prst="rect">
            <a:avLst/>
          </a:prstGeom>
          <a:gradFill>
            <a:gsLst>
              <a:gs pos="100000">
                <a:srgbClr val="451D5C">
                  <a:alpha val="3000"/>
                </a:srgbClr>
              </a:gs>
              <a:gs pos="3896">
                <a:schemeClr val="tx1">
                  <a:lumMod val="95000"/>
                  <a:lumOff val="5000"/>
                  <a:alpha val="14000"/>
                </a:schemeClr>
              </a:gs>
              <a:gs pos="27000">
                <a:srgbClr val="01082D">
                  <a:alpha val="45000"/>
                </a:srgbClr>
              </a:gs>
              <a:gs pos="61000">
                <a:srgbClr val="01082E">
                  <a:alpha val="29000"/>
                </a:srgbClr>
              </a:gs>
            </a:gsLst>
            <a:lin ang="54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4766181" y="567034"/>
            <a:ext cx="2655036" cy="1680045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33401" y="1698172"/>
            <a:ext cx="11218336" cy="2656114"/>
          </a:xfrm>
          <a:prstGeom prst="rect">
            <a:avLst/>
          </a:prstGeom>
          <a:noFill/>
          <a:ln w="1270"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533401" y="4965192"/>
            <a:ext cx="11124435" cy="674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3242730" y="2350177"/>
            <a:ext cx="5723467" cy="8771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2700" dist="12700" dir="2400000" algn="tl" rotWithShape="0">
              <a:prstClr val="black">
                <a:alpha val="0"/>
              </a:prstClr>
            </a:outerShdw>
          </a:effectLst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700" spc="150" baseline="0" dirty="0">
                <a:solidFill>
                  <a:srgbClr val="00B0F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EXPANDING THE FRONTIERS OF SPACE ASTRONOMY</a:t>
            </a:r>
          </a:p>
          <a:p>
            <a:pPr algn="ctr"/>
            <a:endParaRPr lang="en-US" sz="1700" spc="150" baseline="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endParaRPr lang="en-US" sz="1700" spc="150" baseline="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533401" y="4361031"/>
            <a:ext cx="11124435" cy="558441"/>
          </a:xfrm>
          <a:prstGeom prst="rect">
            <a:avLst/>
          </a:prstGeom>
        </p:spPr>
        <p:txBody>
          <a:bodyPr/>
          <a:lstStyle>
            <a:lvl1pPr algn="ctr">
              <a:defRPr sz="3200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568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0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ScI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62" y="1047560"/>
            <a:ext cx="1127685" cy="255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709" r="22839" b="30243"/>
          <a:stretch/>
        </p:blipFill>
        <p:spPr>
          <a:xfrm rot="10800000" flipH="1" flipV="1">
            <a:off x="298162" y="314928"/>
            <a:ext cx="853982" cy="732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444" y="6463506"/>
            <a:ext cx="1372151" cy="189426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BBLE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272041"/>
            <a:ext cx="1218024" cy="1069848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W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1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39" y="270960"/>
            <a:ext cx="1217959" cy="1069848"/>
          </a:xfrm>
          <a:prstGeom prst="rect">
            <a:avLst/>
          </a:prstGeom>
        </p:spPr>
      </p:pic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FIR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1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270960"/>
            <a:ext cx="1220305" cy="1072011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9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966" y="270960"/>
            <a:ext cx="1217446" cy="1069848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052" y="-9144"/>
            <a:ext cx="12240768" cy="688543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5052" y="0"/>
            <a:ext cx="12251436" cy="6858000"/>
          </a:xfrm>
          <a:prstGeom prst="rect">
            <a:avLst/>
          </a:prstGeom>
          <a:solidFill>
            <a:srgbClr val="01082D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70332" y="3456432"/>
            <a:ext cx="11430000" cy="9144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22"/>
          <p:cNvSpPr>
            <a:spLocks noGrp="1"/>
          </p:cNvSpPr>
          <p:nvPr>
            <p:ph type="title"/>
          </p:nvPr>
        </p:nvSpPr>
        <p:spPr>
          <a:xfrm>
            <a:off x="370332" y="2911707"/>
            <a:ext cx="11430000" cy="444141"/>
          </a:xfrm>
          <a:prstGeom prst="rect">
            <a:avLst/>
          </a:prstGeom>
        </p:spPr>
        <p:txBody>
          <a:bodyPr/>
          <a:lstStyle>
            <a:lvl1pPr algn="ctr">
              <a:defRPr sz="3200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bg>
      <p:bgPr>
        <a:solidFill>
          <a:srgbClr val="0007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42454" y="-2"/>
            <a:ext cx="12234454" cy="6858002"/>
          </a:xfrm>
          <a:prstGeom prst="rect">
            <a:avLst/>
          </a:prstGeom>
          <a:solidFill>
            <a:srgbClr val="01082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and/or Last Slide">
    <p:bg>
      <p:bgPr>
        <a:solidFill>
          <a:srgbClr val="010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 userDrawn="1"/>
        </p:nvPicPr>
        <p:blipFill>
          <a:blip r:embed="rId2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10800000">
            <a:off x="9947" y="0"/>
            <a:ext cx="12188952" cy="6858000"/>
          </a:xfrm>
          <a:prstGeom prst="rect">
            <a:avLst/>
          </a:prstGeom>
          <a:gradFill>
            <a:gsLst>
              <a:gs pos="71000">
                <a:schemeClr val="tx1">
                  <a:alpha val="0"/>
                </a:schemeClr>
              </a:gs>
              <a:gs pos="100000">
                <a:srgbClr val="121E23">
                  <a:lumMod val="0"/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71000">
                <a:schemeClr val="tx1">
                  <a:alpha val="0"/>
                </a:schemeClr>
              </a:gs>
              <a:gs pos="100000">
                <a:srgbClr val="121E23">
                  <a:lumMod val="0"/>
                  <a:alpha val="7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3198" y="-3327406"/>
            <a:ext cx="2365604" cy="23554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6490" y="7712248"/>
            <a:ext cx="5399020" cy="75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 userDrawn="1"/>
        </p:nvSpPr>
        <p:spPr>
          <a:xfrm>
            <a:off x="-10630" y="5057505"/>
            <a:ext cx="12192000" cy="1200329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2700" dist="12700" dir="2400000" algn="tl" rotWithShape="0">
              <a:prstClr val="black">
                <a:alpha val="0"/>
              </a:prstClr>
            </a:outerShdw>
          </a:effectLst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2400" spc="300" dirty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EXPANDING THE FRONTIERS OF SPACE ASTRONOMY</a:t>
            </a:r>
          </a:p>
          <a:p>
            <a:pPr algn="ctr"/>
            <a:endParaRPr lang="en-US" sz="2400" spc="3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endParaRPr lang="en-US" sz="2400" spc="3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09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656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8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-0.5534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8" presetID="42" presetClass="entr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build="allAtOnce" bldLvl="4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4346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66" r:id="rId8"/>
    <p:sldLayoutId id="214748366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939/notebooks/TESS_MAST.ipynb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astrocut.readthedocs.io" TargetMode="External"/><Relationship Id="rId3" Type="http://schemas.openxmlformats.org/officeDocument/2006/relationships/hyperlink" Target="http://exo.mast.stsci.edu/" TargetMode="External"/><Relationship Id="rId7" Type="http://schemas.openxmlformats.org/officeDocument/2006/relationships/hyperlink" Target="spacetelescope.github.io/notebooks" TargetMode="External"/><Relationship Id="rId12" Type="http://schemas.openxmlformats.org/officeDocument/2006/relationships/hyperlink" Target="https://archive.stsci.edu/tess/" TargetMode="External"/><Relationship Id="rId2" Type="http://schemas.openxmlformats.org/officeDocument/2006/relationships/hyperlink" Target="http://mast.stsci.edu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astroquery.readthedocs.io/en/latest/mast/mast.html" TargetMode="External"/><Relationship Id="rId11" Type="http://schemas.openxmlformats.org/officeDocument/2006/relationships/hyperlink" Target="http://mast.stsci.edu/tesscut/docs/" TargetMode="External"/><Relationship Id="rId5" Type="http://schemas.openxmlformats.org/officeDocument/2006/relationships/hyperlink" Target="http://archive.stsci.edu/tess/bulk_downloads.html" TargetMode="External"/><Relationship Id="rId10" Type="http://schemas.openxmlformats.org/officeDocument/2006/relationships/hyperlink" Target="http://exo.mast.stsci.edu/docs/" TargetMode="External"/><Relationship Id="rId4" Type="http://schemas.openxmlformats.org/officeDocument/2006/relationships/hyperlink" Target="http://mast.stsci.edu/tesscut" TargetMode="External"/><Relationship Id="rId9" Type="http://schemas.openxmlformats.org/officeDocument/2006/relationships/hyperlink" Target="http://mast.stsci.edu/api/v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TESS Data Programmatically: A MAST case study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344" y="5129784"/>
            <a:ext cx="10515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Clara Brasseur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accent2"/>
                </a:solidFill>
              </a:rPr>
              <a:t>22 July, 2019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767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 Archives TESS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FB08F5-9BA9-C249-A2D5-64B8A9F7AEC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79124" y="1404938"/>
            <a:ext cx="6849676" cy="4968875"/>
          </a:xfrm>
        </p:spPr>
      </p:pic>
    </p:spTree>
    <p:extLst>
      <p:ext uri="{BB962C8B-B14F-4D97-AF65-F5344CB8AC3E}">
        <p14:creationId xmlns:p14="http://schemas.microsoft.com/office/powerpoint/2010/main" val="141037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Interfaces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8E0645-913C-F341-83EB-3F60E41840D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12310" y="1303909"/>
            <a:ext cx="6446534" cy="4968875"/>
          </a:xfrm>
          <a:ln w="1905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7C5EDA-9A99-4448-BC1C-B54A0EDE69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12"/>
          <a:stretch/>
        </p:blipFill>
        <p:spPr>
          <a:xfrm>
            <a:off x="1917820" y="1303910"/>
            <a:ext cx="6802255" cy="496887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C90CA7-83D2-8D42-A01D-4609BBC91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987" y="1306041"/>
            <a:ext cx="6446534" cy="496674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B0D9-AEB1-7048-8025-69E4DB813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4154" y="1303909"/>
            <a:ext cx="6446534" cy="496887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075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Programmatic Interfaces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C1C11D-51F2-734F-AB46-2189848A4B0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r="36035" b="19896"/>
          <a:stretch/>
        </p:blipFill>
        <p:spPr>
          <a:xfrm>
            <a:off x="376008" y="1303909"/>
            <a:ext cx="5320599" cy="5138932"/>
          </a:xfrm>
          <a:ln w="1905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401B17-FCAD-2E4E-BBFA-2E84DD6C1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498" y="1303909"/>
            <a:ext cx="5094206" cy="513893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D3386-2528-A34A-940B-0C00A05EE5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011"/>
          <a:stretch/>
        </p:blipFill>
        <p:spPr>
          <a:xfrm>
            <a:off x="2565320" y="1303901"/>
            <a:ext cx="6730873" cy="513893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68DE40-DC20-3E44-8E25-045F56B09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567" y="1303894"/>
            <a:ext cx="6730873" cy="513893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F1B0BE-A9B5-9A4E-A2AC-F5BBDEBA8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3512" y="1303906"/>
            <a:ext cx="6437176" cy="513893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854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285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Scientific Case Study</a:t>
            </a:r>
            <a:endParaRPr lang="en-US" dirty="0">
              <a:solidFill>
                <a:srgbClr val="728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6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81000" y="2269185"/>
            <a:ext cx="11429999" cy="3752194"/>
          </a:xfrm>
        </p:spPr>
        <p:txBody>
          <a:bodyPr numCol="2"/>
          <a:lstStyle/>
          <a:p>
            <a:r>
              <a:rPr lang="en-US" b="1" dirty="0"/>
              <a:t>GUI interfaces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 MAST Portal (general data access): </a:t>
            </a:r>
            <a:r>
              <a:rPr lang="en-US" sz="2200" dirty="0">
                <a:hlinkClick r:id="rId2"/>
              </a:rPr>
              <a:t>mast.stsci.edu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ExoMAST</a:t>
            </a:r>
            <a:r>
              <a:rPr lang="en-US" sz="2200" dirty="0"/>
              <a:t> (exoplanet oriented): </a:t>
            </a:r>
            <a:r>
              <a:rPr lang="en-US" sz="2200" dirty="0">
                <a:hlinkClick r:id="rId3"/>
              </a:rPr>
              <a:t>exo.mast.stsci.edu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TESScut</a:t>
            </a:r>
            <a:r>
              <a:rPr lang="en-US" sz="2200" dirty="0"/>
              <a:t> (cutouts): </a:t>
            </a:r>
            <a:br>
              <a:rPr lang="en-US" sz="2200" dirty="0"/>
            </a:br>
            <a:r>
              <a:rPr lang="en-US" sz="2200" dirty="0" err="1">
                <a:hlinkClick r:id="rId4"/>
              </a:rPr>
              <a:t>mast.stsci.edu</a:t>
            </a:r>
            <a:r>
              <a:rPr lang="en-US" sz="2200" dirty="0">
                <a:hlinkClick r:id="rId4"/>
              </a:rPr>
              <a:t>/</a:t>
            </a:r>
            <a:r>
              <a:rPr lang="en-US" sz="2200" dirty="0" err="1">
                <a:hlinkClick r:id="rId4"/>
              </a:rPr>
              <a:t>tesscut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Bulk downloads: </a:t>
            </a:r>
            <a:r>
              <a:rPr lang="en-US" sz="2200" dirty="0" err="1">
                <a:hlinkClick r:id="rId5"/>
              </a:rPr>
              <a:t>archive.stsci.edu</a:t>
            </a:r>
            <a:r>
              <a:rPr lang="en-US" sz="2200" dirty="0">
                <a:hlinkClick r:id="rId5"/>
              </a:rPr>
              <a:t>/</a:t>
            </a:r>
            <a:r>
              <a:rPr lang="en-US" sz="2200" dirty="0" err="1">
                <a:hlinkClick r:id="rId5"/>
              </a:rPr>
              <a:t>tess</a:t>
            </a:r>
            <a:r>
              <a:rPr lang="en-US" sz="2200" dirty="0">
                <a:hlinkClick r:id="rId5"/>
              </a:rPr>
              <a:t>/</a:t>
            </a:r>
            <a:r>
              <a:rPr lang="en-US" sz="2200" dirty="0" err="1">
                <a:hlinkClick r:id="rId5"/>
              </a:rPr>
              <a:t>bulk_downloads.html</a:t>
            </a:r>
            <a:endParaRPr lang="en-US" sz="2200" dirty="0"/>
          </a:p>
          <a:p>
            <a:endParaRPr lang="en-US" dirty="0"/>
          </a:p>
          <a:p>
            <a:r>
              <a:rPr lang="en-US" b="1" dirty="0"/>
              <a:t>Programmatic interfaces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MAST Astroquery (python): </a:t>
            </a:r>
            <a:r>
              <a:rPr lang="en-US" sz="1900" dirty="0" err="1">
                <a:hlinkClick r:id="rId6"/>
              </a:rPr>
              <a:t>astroquery.readthedocs.io</a:t>
            </a:r>
            <a:r>
              <a:rPr lang="en-US" sz="1900" dirty="0">
                <a:hlinkClick r:id="rId6"/>
              </a:rPr>
              <a:t>/</a:t>
            </a:r>
            <a:r>
              <a:rPr lang="en-US" sz="1900" dirty="0" err="1">
                <a:hlinkClick r:id="rId6"/>
              </a:rPr>
              <a:t>en</a:t>
            </a:r>
            <a:r>
              <a:rPr lang="en-US" sz="1900" dirty="0">
                <a:hlinkClick r:id="rId6"/>
              </a:rPr>
              <a:t>/latest/mast/</a:t>
            </a:r>
            <a:r>
              <a:rPr lang="en-US" sz="1900" dirty="0" err="1">
                <a:hlinkClick r:id="rId6"/>
              </a:rPr>
              <a:t>mast.html</a:t>
            </a:r>
            <a:endParaRPr lang="en-US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Jupyter</a:t>
            </a:r>
            <a:r>
              <a:rPr lang="en-US" sz="2000" dirty="0"/>
              <a:t> notebooks (examples): </a:t>
            </a:r>
            <a:r>
              <a:rPr lang="en-US" sz="2000" dirty="0" err="1">
                <a:hlinkClick r:id="rId7"/>
              </a:rPr>
              <a:t>spacetelescope.github.io</a:t>
            </a:r>
            <a:r>
              <a:rPr lang="en-US" sz="2000" dirty="0">
                <a:hlinkClick r:id="rId7"/>
              </a:rPr>
              <a:t>/notebooks/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Astrocut</a:t>
            </a:r>
            <a:r>
              <a:rPr lang="en-US" sz="2000" dirty="0"/>
              <a:t> (offline cutouts): </a:t>
            </a:r>
            <a:r>
              <a:rPr lang="en-US" sz="2000" dirty="0" err="1">
                <a:hlinkClick r:id="rId8"/>
              </a:rPr>
              <a:t>astrocut.readthedocs.io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Non-python APIs: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hlinkClick r:id="rId9"/>
              </a:rPr>
              <a:t>mast.stsci.edu</a:t>
            </a:r>
            <a:r>
              <a:rPr lang="en-US" dirty="0">
                <a:hlinkClick r:id="rId9"/>
              </a:rPr>
              <a:t>/</a:t>
            </a:r>
            <a:r>
              <a:rPr lang="en-US" dirty="0" err="1">
                <a:hlinkClick r:id="rId9"/>
              </a:rPr>
              <a:t>api</a:t>
            </a:r>
            <a:r>
              <a:rPr lang="en-US" dirty="0">
                <a:hlinkClick r:id="rId9"/>
              </a:rPr>
              <a:t>/v0/ </a:t>
            </a:r>
            <a:r>
              <a:rPr lang="en-US" dirty="0"/>
              <a:t>(MAST Portal API)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hlinkClick r:id="rId10"/>
              </a:rPr>
              <a:t>exo.mast.stsci.edu</a:t>
            </a:r>
            <a:r>
              <a:rPr lang="en-US" dirty="0">
                <a:hlinkClick r:id="rId10"/>
              </a:rPr>
              <a:t>/docs/ </a:t>
            </a:r>
            <a:r>
              <a:rPr lang="en-US" dirty="0"/>
              <a:t>(</a:t>
            </a:r>
            <a:r>
              <a:rPr lang="en-US" dirty="0" err="1"/>
              <a:t>ExoMAST</a:t>
            </a:r>
            <a:r>
              <a:rPr lang="en-US" dirty="0"/>
              <a:t> API)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11"/>
              </a:rPr>
              <a:t>mast.stsci.edu/tesscut/docs/ </a:t>
            </a:r>
            <a:r>
              <a:rPr lang="en-US" dirty="0"/>
              <a:t> (</a:t>
            </a:r>
            <a:r>
              <a:rPr lang="en-US" dirty="0" err="1"/>
              <a:t>TESScut</a:t>
            </a:r>
            <a:r>
              <a:rPr lang="en-US" dirty="0"/>
              <a:t> API)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58C2D8-5965-BF4C-BBD9-E5A3FB8EC3AA}"/>
              </a:ext>
            </a:extLst>
          </p:cNvPr>
          <p:cNvSpPr txBox="1">
            <a:spLocks/>
          </p:cNvSpPr>
          <p:nvPr/>
        </p:nvSpPr>
        <p:spPr>
          <a:xfrm>
            <a:off x="381000" y="1460551"/>
            <a:ext cx="11429999" cy="5587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tabLst>
                <a:tab pos="225425" algn="l"/>
              </a:tabLst>
              <a:defRPr sz="24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-"/>
              <a:defRPr sz="18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LucidaGrande" charset="0"/>
              <a:buChar char="▸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LucidaGrande" charset="0"/>
              <a:buChar char="◆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accent2"/>
                </a:solidFill>
              </a:rPr>
              <a:t>Main TESS page at MAST: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b="1" dirty="0">
                <a:hlinkClick r:id="rId12"/>
              </a:rPr>
              <a:t>archive.stsci.edu/tess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3362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3646</TotalTime>
  <Words>72</Words>
  <Application>Microsoft Macintosh PowerPoint</Application>
  <PresentationFormat>Widescreen</PresentationFormat>
  <Paragraphs>24</Paragraphs>
  <Slides>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  <vt:variant>
        <vt:lpstr>Custom Shows</vt:lpstr>
      </vt:variant>
      <vt:variant>
        <vt:i4>1</vt:i4>
      </vt:variant>
    </vt:vector>
  </HeadingPairs>
  <TitlesOfParts>
    <vt:vector size="14" baseType="lpstr">
      <vt:lpstr>Arial</vt:lpstr>
      <vt:lpstr>Calibri</vt:lpstr>
      <vt:lpstr>Calibri Light</vt:lpstr>
      <vt:lpstr>Franklin Gothic Medium</vt:lpstr>
      <vt:lpstr>Franklin Gothic Medium Cond</vt:lpstr>
      <vt:lpstr>LucidaGrande</vt:lpstr>
      <vt:lpstr>Office Theme</vt:lpstr>
      <vt:lpstr>Accessing TESS Data Programmatically: A MAST case study</vt:lpstr>
      <vt:lpstr>MAST Archives TESS</vt:lpstr>
      <vt:lpstr>Web Interfaces</vt:lpstr>
      <vt:lpstr>Programmatic Interfaces</vt:lpstr>
      <vt:lpstr>Scientific Case Study</vt:lpstr>
      <vt:lpstr>Important Links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152</cp:revision>
  <dcterms:created xsi:type="dcterms:W3CDTF">2017-03-08T15:51:23Z</dcterms:created>
  <dcterms:modified xsi:type="dcterms:W3CDTF">2019-07-17T18:32:52Z</dcterms:modified>
</cp:coreProperties>
</file>